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2" r:id="rId3"/>
    <p:sldId id="271" r:id="rId4"/>
    <p:sldId id="259" r:id="rId5"/>
    <p:sldId id="273" r:id="rId6"/>
    <p:sldId id="274" r:id="rId7"/>
    <p:sldId id="261" r:id="rId8"/>
    <p:sldId id="262" r:id="rId9"/>
    <p:sldId id="260" r:id="rId10"/>
    <p:sldId id="276" r:id="rId11"/>
    <p:sldId id="277" r:id="rId12"/>
    <p:sldId id="275" r:id="rId13"/>
    <p:sldId id="264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C87A98-6DC0-4F6E-A7E4-9AC352EECCE1}" v="1" dt="2020-04-28T18:43:27.36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36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AEC87A98-6DC0-4F6E-A7E4-9AC352EECCE1}"/>
    <pc:docChg chg="modSld">
      <pc:chgData name="Hewner, Mike" userId="7f3f83dd-6dfb-4127-a87f-c1714bd4fac9" providerId="ADAL" clId="{AEC87A98-6DC0-4F6E-A7E4-9AC352EECCE1}" dt="2020-04-28T18:43:27.367" v="0"/>
      <pc:docMkLst>
        <pc:docMk/>
      </pc:docMkLst>
      <pc:sldChg chg="modTransition">
        <pc:chgData name="Hewner, Mike" userId="7f3f83dd-6dfb-4127-a87f-c1714bd4fac9" providerId="ADAL" clId="{AEC87A98-6DC0-4F6E-A7E4-9AC352EECCE1}" dt="2020-04-28T18:43:27.367" v="0"/>
        <pc:sldMkLst>
          <pc:docMk/>
          <pc:sldMk cId="1166801073" sldId="26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005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63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e5f43e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e5f43e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022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6e5f43e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6e5f43e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440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6ff2efa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6ff2efa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2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Frame 5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4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80 + 4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0804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6ff2efa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6ff2efa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7591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6ff2efa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6ff2efa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505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a15e4f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a15e4fb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9303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614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Memory: Paging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April 28,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Page Fault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1" name="Google Shape;141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If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 is not present in </a:t>
            </a:r>
            <a:r>
              <a:rPr lang="en" b="1" dirty="0">
                <a:solidFill>
                  <a:srgbClr val="4A3651"/>
                </a:solidFill>
              </a:rPr>
              <a:t>physical memory</a:t>
            </a:r>
            <a:r>
              <a:rPr lang="en" dirty="0"/>
              <a:t>, then the </a:t>
            </a:r>
            <a:r>
              <a:rPr lang="en" b="1" dirty="0">
                <a:solidFill>
                  <a:srgbClr val="4A3651"/>
                </a:solidFill>
              </a:rPr>
              <a:t>hardware</a:t>
            </a:r>
            <a:r>
              <a:rPr lang="en" dirty="0"/>
              <a:t> triggers a </a:t>
            </a:r>
            <a:r>
              <a:rPr lang="en" b="1" dirty="0">
                <a:solidFill>
                  <a:srgbClr val="5F1709"/>
                </a:solidFill>
              </a:rPr>
              <a:t>page fault</a:t>
            </a:r>
            <a:r>
              <a:rPr lang="en" dirty="0"/>
              <a:t> that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/>
              <a:t> handles.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>
              <a:lnSpc>
                <a:spcPct val="100000"/>
              </a:lnSpc>
              <a:buSzPts val="2400"/>
            </a:pPr>
            <a:r>
              <a:rPr lang="en" sz="2400" dirty="0"/>
              <a:t>If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 is not present and has been </a:t>
            </a:r>
            <a:r>
              <a:rPr lang="en" sz="2400" b="1" dirty="0">
                <a:solidFill>
                  <a:srgbClr val="999623"/>
                </a:solidFill>
              </a:rPr>
              <a:t>swapped</a:t>
            </a:r>
            <a:r>
              <a:rPr lang="en" sz="2400" dirty="0"/>
              <a:t> to disk, then </a:t>
            </a:r>
            <a:r>
              <a:rPr lang="en" sz="2400" b="1" dirty="0">
                <a:solidFill>
                  <a:srgbClr val="002B5B"/>
                </a:solidFill>
              </a:rPr>
              <a:t>OS</a:t>
            </a:r>
            <a:r>
              <a:rPr lang="en" sz="2400" dirty="0"/>
              <a:t> looks up location in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and loads it from </a:t>
            </a:r>
            <a:r>
              <a:rPr lang="en" sz="2400" b="1" dirty="0">
                <a:solidFill>
                  <a:srgbClr val="999623"/>
                </a:solidFill>
              </a:rPr>
              <a:t>swap space</a:t>
            </a:r>
          </a:p>
          <a:p>
            <a:pPr marL="647700" lvl="1" indent="-342900">
              <a:lnSpc>
                <a:spcPct val="100000"/>
              </a:lnSpc>
              <a:buSzPts val="2400"/>
            </a:pPr>
            <a:r>
              <a:rPr lang="en" dirty="0">
                <a:solidFill>
                  <a:srgbClr val="FF0000"/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Invalid page fault</a:t>
            </a:r>
            <a:r>
              <a:rPr lang="en" dirty="0">
                <a:solidFill>
                  <a:srgbClr val="FF0000"/>
                </a:solidFill>
              </a:rPr>
              <a:t>) </a:t>
            </a:r>
            <a:r>
              <a:rPr lang="en-US" dirty="0"/>
              <a:t>If a page fault occurs for a reference to an address that is not part of the virtual </a:t>
            </a:r>
            <a:r>
              <a:rPr lang="en-US"/>
              <a:t>address space.</a:t>
            </a:r>
            <a:br>
              <a:rPr lang="en" sz="2000" dirty="0"/>
            </a:br>
            <a:endParaRPr sz="2000" dirty="0"/>
          </a:p>
          <a:p>
            <a:pPr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If there are no free</a:t>
            </a:r>
            <a:r>
              <a:rPr lang="en" sz="2400" b="1" dirty="0">
                <a:solidFill>
                  <a:srgbClr val="4A3651"/>
                </a:solidFill>
              </a:rPr>
              <a:t> page frames</a:t>
            </a:r>
            <a:r>
              <a:rPr lang="en" sz="2400" dirty="0"/>
              <a:t> in </a:t>
            </a:r>
            <a:r>
              <a:rPr lang="en" sz="2400" b="1" dirty="0">
                <a:solidFill>
                  <a:srgbClr val="4A3651"/>
                </a:solidFill>
              </a:rPr>
              <a:t>physical memory</a:t>
            </a:r>
            <a:r>
              <a:rPr lang="en" sz="2400" dirty="0"/>
              <a:t>, then we need to </a:t>
            </a:r>
            <a:r>
              <a:rPr lang="en" sz="2400" b="1" dirty="0">
                <a:solidFill>
                  <a:srgbClr val="5F1709"/>
                </a:solidFill>
              </a:rPr>
              <a:t>evict</a:t>
            </a:r>
            <a:r>
              <a:rPr lang="en" sz="2400" dirty="0"/>
              <a:t> one so we can </a:t>
            </a:r>
            <a:r>
              <a:rPr lang="en" sz="2400" b="1" dirty="0">
                <a:solidFill>
                  <a:srgbClr val="DCB439"/>
                </a:solidFill>
              </a:rPr>
              <a:t>replace</a:t>
            </a:r>
            <a:r>
              <a:rPr lang="en" sz="2400" dirty="0"/>
              <a:t> it</a:t>
            </a: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01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2C16-77D2-4923-A363-9042F4C7C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Handle Page Fault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1543F-1D08-440C-800D-9D524B116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contribute.geeksforgeeks.org/wp-content/uploads/121-1.png">
            <a:extLst>
              <a:ext uri="{FF2B5EF4-FFF2-40B4-BE49-F238E27FC236}">
                <a16:creationId xmlns:a16="http://schemas.microsoft.com/office/drawing/2014/main" id="{FB768687-576E-4598-9D4B-B444ADFEE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334" y="1562100"/>
            <a:ext cx="634365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082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Paging: </a:t>
            </a:r>
            <a:r>
              <a:rPr lang="en" dirty="0">
                <a:solidFill>
                  <a:srgbClr val="DCB439"/>
                </a:solidFill>
              </a:rPr>
              <a:t>Problems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/>
              <a:t>Internal Fragmentation: Imagine a program of size 101 in the above example: It would still need three pages of size 50, so it would occupy 49 bytes more than needed. 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4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While better than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 when it comes to </a:t>
            </a:r>
            <a:r>
              <a:rPr lang="en" b="1" dirty="0">
                <a:solidFill>
                  <a:srgbClr val="465510"/>
                </a:solidFill>
              </a:rPr>
              <a:t>external fragmentation</a:t>
            </a:r>
            <a:r>
              <a:rPr lang="en" dirty="0"/>
              <a:t>, </a:t>
            </a:r>
            <a:r>
              <a:rPr lang="en" b="1" dirty="0">
                <a:solidFill>
                  <a:srgbClr val="002B5B"/>
                </a:solidFill>
              </a:rPr>
              <a:t>paging</a:t>
            </a:r>
            <a:r>
              <a:rPr lang="en" dirty="0"/>
              <a:t> suffers from the following problems: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  <a:buAutoNum type="arabicPeriod"/>
            </a:pPr>
            <a:r>
              <a:rPr lang="en" sz="2400" b="1" dirty="0">
                <a:solidFill>
                  <a:srgbClr val="5F1709"/>
                </a:solidFill>
              </a:rPr>
              <a:t>Overhead</a:t>
            </a:r>
            <a:r>
              <a:rPr lang="en" sz="2400" dirty="0"/>
              <a:t>: Because each process requires a </a:t>
            </a:r>
            <a:r>
              <a:rPr lang="en" sz="2400" b="1" dirty="0">
                <a:solidFill>
                  <a:srgbClr val="002B5B"/>
                </a:solidFill>
              </a:rPr>
              <a:t>page table </a:t>
            </a:r>
            <a:r>
              <a:rPr lang="en" sz="2400" dirty="0"/>
              <a:t>and each table can be quite large, </a:t>
            </a:r>
            <a:r>
              <a:rPr lang="en" sz="2400" b="1" dirty="0">
                <a:solidFill>
                  <a:srgbClr val="002B5B"/>
                </a:solidFill>
              </a:rPr>
              <a:t>paging</a:t>
            </a:r>
            <a:r>
              <a:rPr lang="en" sz="2400" dirty="0"/>
              <a:t> incurs high memory usage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b="1" dirty="0">
                <a:solidFill>
                  <a:srgbClr val="DCB439"/>
                </a:solidFill>
              </a:rPr>
              <a:t>Indirection</a:t>
            </a:r>
            <a:r>
              <a:rPr lang="en" sz="2400" dirty="0"/>
              <a:t>: Because each memory access requires us to lookup the corresponding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, we need to perform two</a:t>
            </a:r>
            <a:r>
              <a:rPr lang="en" sz="2400" b="1" dirty="0">
                <a:solidFill>
                  <a:srgbClr val="4A3651"/>
                </a:solidFill>
              </a:rPr>
              <a:t> physical memory accesses</a:t>
            </a:r>
            <a:r>
              <a:rPr lang="en" sz="2400" dirty="0"/>
              <a:t> per</a:t>
            </a:r>
            <a:r>
              <a:rPr lang="en" sz="2400" b="1" dirty="0">
                <a:solidFill>
                  <a:srgbClr val="5AABBC"/>
                </a:solidFill>
              </a:rPr>
              <a:t> virtual address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312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  <a:buAutoNum type="arabicPeriod"/>
            </a:pPr>
            <a:r>
              <a:rPr lang="en" dirty="0"/>
              <a:t>How does </a:t>
            </a:r>
            <a:r>
              <a:rPr lang="en" b="1" dirty="0">
                <a:solidFill>
                  <a:srgbClr val="002B5B"/>
                </a:solidFill>
              </a:rPr>
              <a:t>paging </a:t>
            </a:r>
            <a:r>
              <a:rPr lang="en" dirty="0"/>
              <a:t>address the </a:t>
            </a:r>
            <a:r>
              <a:rPr lang="en" b="1" dirty="0">
                <a:solidFill>
                  <a:srgbClr val="5F1709"/>
                </a:solidFill>
              </a:rPr>
              <a:t>problems</a:t>
            </a:r>
            <a:r>
              <a:rPr lang="en" dirty="0"/>
              <a:t> in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What exactly is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? </a:t>
            </a:r>
            <a:r>
              <a:rPr lang="en" b="1" dirty="0">
                <a:solidFill>
                  <a:srgbClr val="4A3651"/>
                </a:solidFill>
              </a:rPr>
              <a:t>frame</a:t>
            </a:r>
            <a:r>
              <a:rPr lang="en" dirty="0"/>
              <a:t>?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 we translate a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/>
              <a:t> to a </a:t>
            </a:r>
            <a:r>
              <a:rPr lang="en" b="1" dirty="0">
                <a:solidFill>
                  <a:srgbClr val="4A3651"/>
                </a:solidFill>
              </a:rPr>
              <a:t>physical address</a:t>
            </a:r>
            <a:r>
              <a:rPr lang="en"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"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does the </a:t>
            </a:r>
            <a:r>
              <a:rPr lang="en" b="1" dirty="0">
                <a:solidFill>
                  <a:srgbClr val="002B5B"/>
                </a:solidFill>
              </a:rPr>
              <a:t>operating system </a:t>
            </a:r>
            <a:r>
              <a:rPr lang="en" dirty="0"/>
              <a:t>handle </a:t>
            </a:r>
            <a:r>
              <a:rPr lang="en" b="1" dirty="0">
                <a:solidFill>
                  <a:srgbClr val="5F1709"/>
                </a:solidFill>
              </a:rPr>
              <a:t>page faults</a:t>
            </a:r>
            <a:r>
              <a:rPr lang="en" dirty="0"/>
              <a:t>?</a:t>
            </a:r>
            <a:r>
              <a:rPr lang="en-US" dirty="0"/>
              <a:t> </a:t>
            </a:r>
            <a:br>
              <a:rPr lang="en" dirty="0"/>
            </a:br>
            <a:endParaRPr dirty="0"/>
          </a:p>
          <a:p>
            <a:pPr marL="0" indent="0">
              <a:lnSpc>
                <a:spcPct val="100000"/>
              </a:lnSpc>
              <a:buNone/>
            </a:pPr>
            <a:br>
              <a:rPr lang="en" dirty="0"/>
            </a:br>
            <a:br>
              <a:rPr lang="en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603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Segmentation: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690064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Unfortunately,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>
                <a:solidFill>
                  <a:srgbClr val="000000"/>
                </a:solidFill>
              </a:rPr>
              <a:t> suffers from a major problem:</a:t>
            </a:r>
            <a:br>
              <a:rPr lang="en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External fragmentation</a:t>
            </a:r>
            <a:r>
              <a:rPr lang="en" sz="2400" dirty="0">
                <a:solidFill>
                  <a:srgbClr val="000000"/>
                </a:solidFill>
              </a:rPr>
              <a:t>: the variable sized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 leads to many tiny holes</a:t>
            </a:r>
            <a:br>
              <a:rPr lang="en" sz="2400" dirty="0">
                <a:solidFill>
                  <a:srgbClr val="000000"/>
                </a:solidFill>
              </a:rPr>
            </a:br>
            <a:endParaRPr sz="1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We can </a:t>
            </a:r>
            <a:r>
              <a:rPr lang="en" sz="2400" b="1" dirty="0">
                <a:solidFill>
                  <a:srgbClr val="5F1709"/>
                </a:solidFill>
              </a:rPr>
              <a:t>compact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, but that is expensive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7676525" y="1976700"/>
            <a:ext cx="1677000" cy="6408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Operating System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7676525" y="2617500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7676525" y="4525800"/>
            <a:ext cx="1677000" cy="4164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Stack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8" name="Google Shape;148;p28"/>
          <p:cNvSpPr/>
          <p:nvPr/>
        </p:nvSpPr>
        <p:spPr>
          <a:xfrm>
            <a:off x="7676525" y="5427900"/>
            <a:ext cx="1677000" cy="416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Heap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7676525" y="4109400"/>
            <a:ext cx="1677000" cy="4164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7676525" y="3683850"/>
            <a:ext cx="1677000" cy="4164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Data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7676525" y="3258300"/>
            <a:ext cx="1677000" cy="4164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</a:rPr>
              <a:t>Code</a:t>
            </a:r>
            <a:endParaRPr b="1">
              <a:solidFill>
                <a:srgbClr val="5F1709"/>
              </a:solidFill>
            </a:endParaRPr>
          </a:p>
        </p:txBody>
      </p:sp>
      <p:sp>
        <p:nvSpPr>
          <p:cNvPr id="152" name="Google Shape;152;p28"/>
          <p:cNvSpPr/>
          <p:nvPr/>
        </p:nvSpPr>
        <p:spPr>
          <a:xfrm>
            <a:off x="7676525" y="4942200"/>
            <a:ext cx="1677000" cy="4857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67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472188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Rather than chop memory up into </a:t>
            </a:r>
            <a:r>
              <a:rPr lang="en" b="1" i="1" dirty="0">
                <a:solidFill>
                  <a:srgbClr val="5F1709"/>
                </a:solidFill>
              </a:rPr>
              <a:t>variable sized pieces</a:t>
            </a:r>
            <a:r>
              <a:rPr lang="en" dirty="0">
                <a:solidFill>
                  <a:srgbClr val="000000"/>
                </a:solidFill>
              </a:rPr>
              <a:t>, paging uses </a:t>
            </a:r>
            <a:r>
              <a:rPr lang="en" b="1" dirty="0">
                <a:solidFill>
                  <a:srgbClr val="002B5B"/>
                </a:solidFill>
              </a:rPr>
              <a:t>fixed-sized</a:t>
            </a:r>
            <a:r>
              <a:rPr lang="en" dirty="0">
                <a:solidFill>
                  <a:srgbClr val="002B5B"/>
                </a:solidFill>
              </a:rPr>
              <a:t> </a:t>
            </a:r>
            <a:r>
              <a:rPr lang="en" dirty="0">
                <a:solidFill>
                  <a:srgbClr val="000000"/>
                </a:solidFill>
              </a:rPr>
              <a:t>units called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has an </a:t>
            </a:r>
            <a:r>
              <a:rPr lang="en" sz="2400" b="1" dirty="0">
                <a:solidFill>
                  <a:srgbClr val="999623"/>
                </a:solidFill>
              </a:rPr>
              <a:t>address space</a:t>
            </a:r>
            <a:r>
              <a:rPr lang="en" sz="2400" dirty="0">
                <a:solidFill>
                  <a:srgbClr val="000000"/>
                </a:solidFill>
              </a:rPr>
              <a:t> that consists of </a:t>
            </a:r>
            <a:r>
              <a:rPr lang="en" sz="2400" b="1" dirty="0">
                <a:solidFill>
                  <a:srgbClr val="002B5B"/>
                </a:solidFill>
              </a:rPr>
              <a:t>fixed-size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maps to a</a:t>
            </a:r>
            <a:r>
              <a:rPr lang="en" sz="2400" b="1" dirty="0">
                <a:solidFill>
                  <a:srgbClr val="4A3651"/>
                </a:solidFill>
              </a:rPr>
              <a:t> </a:t>
            </a:r>
            <a:r>
              <a:rPr lang="en" sz="2400" dirty="0"/>
              <a:t>physical </a:t>
            </a:r>
            <a:r>
              <a:rPr lang="en-US" sz="2400" dirty="0"/>
              <a:t>space </a:t>
            </a:r>
            <a:r>
              <a:rPr lang="en" sz="2400" b="1" dirty="0">
                <a:solidFill>
                  <a:srgbClr val="4A3651"/>
                </a:solidFill>
              </a:rPr>
              <a:t>frame</a:t>
            </a:r>
            <a:r>
              <a:rPr lang="en" sz="2400" dirty="0">
                <a:solidFill>
                  <a:srgbClr val="000000"/>
                </a:solidFill>
              </a:rPr>
              <a:t> (of the same size)</a:t>
            </a: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65B3E-D93E-4E84-874F-F9262DCA0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388" y="1690688"/>
            <a:ext cx="4696380" cy="363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339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5B27-3CD3-4B8A-8D4E-26B03F75A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Paging: Address translation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76326-A251-46A2-A640-8E647590F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17553" cy="489585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/>
              </a:rPr>
              <a:t>Address generated by CPU is divided into:</a:t>
            </a: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number (</a:t>
            </a:r>
            <a:r>
              <a:rPr lang="en-US" sz="2000" b="1" i="1" dirty="0">
                <a:latin typeface="Arial"/>
                <a:ea typeface="ＭＳ Ｐゴシック"/>
              </a:rPr>
              <a:t>p</a:t>
            </a:r>
            <a:r>
              <a:rPr lang="en-US" sz="2000" b="1" dirty="0">
                <a:latin typeface="Arial"/>
                <a:ea typeface="ＭＳ Ｐゴシック"/>
              </a:rPr>
              <a:t>)</a:t>
            </a:r>
            <a:r>
              <a:rPr lang="en-US" sz="2000" dirty="0">
                <a:latin typeface="Arial"/>
                <a:ea typeface="ＭＳ Ｐゴシック"/>
              </a:rPr>
              <a:t> – used as an index into a </a:t>
            </a:r>
            <a:r>
              <a:rPr lang="en-US" sz="2000" i="1" dirty="0">
                <a:latin typeface="Arial"/>
                <a:ea typeface="ＭＳ Ｐゴシック"/>
              </a:rPr>
              <a:t>page</a:t>
            </a:r>
            <a:r>
              <a:rPr lang="en-US" sz="2000" dirty="0">
                <a:latin typeface="Arial"/>
                <a:ea typeface="ＭＳ Ｐゴシック"/>
              </a:rPr>
              <a:t> </a:t>
            </a:r>
            <a:r>
              <a:rPr lang="en-US" sz="2000" i="1" dirty="0">
                <a:latin typeface="Arial"/>
                <a:ea typeface="ＭＳ Ｐゴシック"/>
              </a:rPr>
              <a:t>table</a:t>
            </a:r>
            <a:r>
              <a:rPr lang="en-US" sz="2000" dirty="0">
                <a:latin typeface="Arial"/>
                <a:ea typeface="ＭＳ Ｐゴシック"/>
              </a:rPr>
              <a:t> which contains base address of each page in physical memory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offset (d)</a:t>
            </a:r>
            <a:r>
              <a:rPr lang="en-US" sz="2000" dirty="0">
                <a:latin typeface="Arial"/>
                <a:ea typeface="ＭＳ Ｐゴシック"/>
              </a:rPr>
              <a:t> – combined with base address to define the physical memory address that is sent by the MMU</a:t>
            </a:r>
            <a:endParaRPr lang="en-US" sz="3600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endParaRPr lang="en-US" sz="1600" dirty="0">
              <a:latin typeface="Arial"/>
              <a:ea typeface="ＭＳ Ｐゴシック"/>
            </a:endParaRPr>
          </a:p>
          <a:p>
            <a:pPr lvl="1">
              <a:lnSpc>
                <a:spcPct val="100000"/>
              </a:lnSpc>
              <a:buSzPct val="25000"/>
            </a:pPr>
            <a:r>
              <a:rPr lang="en-US" dirty="0">
                <a:latin typeface="Arial"/>
                <a:ea typeface="ＭＳ Ｐゴシック"/>
              </a:rPr>
              <a:t>Maximum page number = 2</a:t>
            </a:r>
            <a:r>
              <a:rPr lang="en-US" i="1" baseline="30000" dirty="0">
                <a:latin typeface="Arial"/>
                <a:ea typeface="ＭＳ Ｐゴシック"/>
              </a:rPr>
              <a:t>l</a:t>
            </a:r>
            <a:r>
              <a:rPr lang="en-US" i="1" dirty="0">
                <a:latin typeface="Arial"/>
                <a:ea typeface="ＭＳ Ｐゴシック"/>
              </a:rPr>
              <a:t> and page size 2</a:t>
            </a:r>
            <a:r>
              <a:rPr lang="en-US" baseline="30000" dirty="0">
                <a:latin typeface="Arial"/>
                <a:ea typeface="ＭＳ Ｐゴシック"/>
              </a:rPr>
              <a:t>m</a:t>
            </a:r>
            <a:endParaRPr lang="en-US" sz="3600" baseline="30000" dirty="0"/>
          </a:p>
          <a:p>
            <a:endParaRPr lang="en-US" dirty="0"/>
          </a:p>
        </p:txBody>
      </p:sp>
      <p:sp>
        <p:nvSpPr>
          <p:cNvPr id="21" name="CustomShape 5">
            <a:extLst>
              <a:ext uri="{FF2B5EF4-FFF2-40B4-BE49-F238E27FC236}">
                <a16:creationId xmlns:a16="http://schemas.microsoft.com/office/drawing/2014/main" id="{5349A45A-B755-47D3-AC77-57BCC3924D8E}"/>
              </a:ext>
            </a:extLst>
          </p:cNvPr>
          <p:cNvSpPr/>
          <p:nvPr/>
        </p:nvSpPr>
        <p:spPr>
          <a:xfrm>
            <a:off x="2549261" y="4071936"/>
            <a:ext cx="15217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number</a:t>
            </a:r>
            <a:endParaRPr dirty="0"/>
          </a:p>
        </p:txBody>
      </p:sp>
      <p:sp>
        <p:nvSpPr>
          <p:cNvPr id="22" name="CustomShape 6">
            <a:extLst>
              <a:ext uri="{FF2B5EF4-FFF2-40B4-BE49-F238E27FC236}">
                <a16:creationId xmlns:a16="http://schemas.microsoft.com/office/drawing/2014/main" id="{FCECE628-7EE7-4EBD-A782-F6641727372C}"/>
              </a:ext>
            </a:extLst>
          </p:cNvPr>
          <p:cNvSpPr/>
          <p:nvPr/>
        </p:nvSpPr>
        <p:spPr>
          <a:xfrm>
            <a:off x="4339440" y="4034251"/>
            <a:ext cx="13111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offset</a:t>
            </a:r>
            <a:endParaRPr dirty="0"/>
          </a:p>
        </p:txBody>
      </p:sp>
      <p:sp>
        <p:nvSpPr>
          <p:cNvPr id="23" name="CustomShape 9">
            <a:extLst>
              <a:ext uri="{FF2B5EF4-FFF2-40B4-BE49-F238E27FC236}">
                <a16:creationId xmlns:a16="http://schemas.microsoft.com/office/drawing/2014/main" id="{2FE97D4D-0731-4193-A83B-EAD5E208C554}"/>
              </a:ext>
            </a:extLst>
          </p:cNvPr>
          <p:cNvSpPr/>
          <p:nvPr/>
        </p:nvSpPr>
        <p:spPr>
          <a:xfrm>
            <a:off x="2905704" y="4912920"/>
            <a:ext cx="79128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latin typeface="Arial"/>
                <a:ea typeface="ＭＳ Ｐゴシック"/>
              </a:rPr>
              <a:t>l - 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4" name="CustomShape 10">
            <a:extLst>
              <a:ext uri="{FF2B5EF4-FFF2-40B4-BE49-F238E27FC236}">
                <a16:creationId xmlns:a16="http://schemas.microsoft.com/office/drawing/2014/main" id="{D57DCEDF-4203-4F89-B218-DF275753D449}"/>
              </a:ext>
            </a:extLst>
          </p:cNvPr>
          <p:cNvSpPr/>
          <p:nvPr/>
        </p:nvSpPr>
        <p:spPr>
          <a:xfrm>
            <a:off x="4591440" y="4922280"/>
            <a:ext cx="43560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ea typeface="ＭＳ Ｐゴシック"/>
              </a:rPr>
              <a:t>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5" name="CustomShape 3">
            <a:extLst>
              <a:ext uri="{FF2B5EF4-FFF2-40B4-BE49-F238E27FC236}">
                <a16:creationId xmlns:a16="http://schemas.microsoft.com/office/drawing/2014/main" id="{53DD6A11-4DE6-4495-863B-FAD47DA87EC3}"/>
              </a:ext>
            </a:extLst>
          </p:cNvPr>
          <p:cNvSpPr/>
          <p:nvPr/>
        </p:nvSpPr>
        <p:spPr>
          <a:xfrm>
            <a:off x="2478240" y="4437360"/>
            <a:ext cx="1658754" cy="43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6" name="CustomShape 3">
            <a:extLst>
              <a:ext uri="{FF2B5EF4-FFF2-40B4-BE49-F238E27FC236}">
                <a16:creationId xmlns:a16="http://schemas.microsoft.com/office/drawing/2014/main" id="{895F5FBB-0CD1-4F78-8208-7BC22CA3C255}"/>
              </a:ext>
            </a:extLst>
          </p:cNvPr>
          <p:cNvSpPr/>
          <p:nvPr/>
        </p:nvSpPr>
        <p:spPr>
          <a:xfrm>
            <a:off x="4197663" y="4437360"/>
            <a:ext cx="1972318" cy="43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A87C3310-6CAF-4DB3-98FD-DB4D8C109A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53408" y="1619667"/>
            <a:ext cx="3758400" cy="46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4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93FA-C63F-4A33-8A8E-731857D0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Paging: Address translation (cont.) 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9F74287-6F74-448E-9326-666591245A8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0078" y="1488274"/>
            <a:ext cx="7099184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4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Address Translation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615462"/>
            <a:ext cx="628169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Given the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>
                <a:solidFill>
                  <a:srgbClr val="000000"/>
                </a:solidFill>
              </a:rPr>
              <a:t>,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" dirty="0">
                <a:solidFill>
                  <a:srgbClr val="000000"/>
                </a:solidFill>
              </a:rPr>
              <a:t>, answer the following questions: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120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0100</a:t>
            </a:r>
            <a:b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VPN</a:t>
            </a: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Offset</a:t>
            </a:r>
            <a:b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46551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4A3651"/>
                </a:solidFill>
              </a:rPr>
              <a:t>page frame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 of this address?</a:t>
            </a:r>
            <a:br>
              <a:rPr lang="en" sz="2400" dirty="0">
                <a:solidFill>
                  <a:srgbClr val="000000"/>
                </a:solidFill>
              </a:rPr>
            </a:br>
            <a:r>
              <a:rPr lang="en" sz="2400" dirty="0">
                <a:solidFill>
                  <a:srgbClr val="000000"/>
                </a:solidFill>
              </a:rPr>
              <a:t> </a:t>
            </a: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A3651"/>
                </a:solidFill>
              </a:rPr>
              <a:t>physical address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4" name="Google Shape;97;p23">
            <a:extLst>
              <a:ext uri="{FF2B5EF4-FFF2-40B4-BE49-F238E27FC236}">
                <a16:creationId xmlns:a16="http://schemas.microsoft.com/office/drawing/2014/main" id="{EC5F2FB3-AB40-4092-A993-DE1427EB7C86}"/>
              </a:ext>
            </a:extLst>
          </p:cNvPr>
          <p:cNvSpPr/>
          <p:nvPr/>
        </p:nvSpPr>
        <p:spPr>
          <a:xfrm>
            <a:off x="8046875" y="1615599"/>
            <a:ext cx="1677000" cy="6408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65510"/>
                </a:solidFill>
              </a:rPr>
              <a:t>Operating System</a:t>
            </a:r>
            <a:endParaRPr b="1" dirty="0">
              <a:solidFill>
                <a:srgbClr val="465510"/>
              </a:solidFill>
            </a:endParaRPr>
          </a:p>
        </p:txBody>
      </p:sp>
      <p:sp>
        <p:nvSpPr>
          <p:cNvPr id="5" name="Google Shape;98;p23">
            <a:extLst>
              <a:ext uri="{FF2B5EF4-FFF2-40B4-BE49-F238E27FC236}">
                <a16:creationId xmlns:a16="http://schemas.microsoft.com/office/drawing/2014/main" id="{9AC70909-9696-48B7-8D1E-6361F44FACFA}"/>
              </a:ext>
            </a:extLst>
          </p:cNvPr>
          <p:cNvSpPr/>
          <p:nvPr/>
        </p:nvSpPr>
        <p:spPr>
          <a:xfrm>
            <a:off x="8046875" y="2256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6" name="Google Shape;99;p23">
            <a:extLst>
              <a:ext uri="{FF2B5EF4-FFF2-40B4-BE49-F238E27FC236}">
                <a16:creationId xmlns:a16="http://schemas.microsoft.com/office/drawing/2014/main" id="{970586C1-77F5-4C39-A93A-393FCF7BD4B5}"/>
              </a:ext>
            </a:extLst>
          </p:cNvPr>
          <p:cNvSpPr/>
          <p:nvPr/>
        </p:nvSpPr>
        <p:spPr>
          <a:xfrm>
            <a:off x="8046875" y="2897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3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7" name="Google Shape;100;p23">
            <a:extLst>
              <a:ext uri="{FF2B5EF4-FFF2-40B4-BE49-F238E27FC236}">
                <a16:creationId xmlns:a16="http://schemas.microsoft.com/office/drawing/2014/main" id="{8CD8827F-E4BD-42A6-8DC3-F23AFEBE4DAF}"/>
              </a:ext>
            </a:extLst>
          </p:cNvPr>
          <p:cNvSpPr/>
          <p:nvPr/>
        </p:nvSpPr>
        <p:spPr>
          <a:xfrm>
            <a:off x="8046875" y="35379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0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8" name="Google Shape;101;p23">
            <a:extLst>
              <a:ext uri="{FF2B5EF4-FFF2-40B4-BE49-F238E27FC236}">
                <a16:creationId xmlns:a16="http://schemas.microsoft.com/office/drawing/2014/main" id="{678E1D0F-CC39-4429-9518-A4F088FDCB76}"/>
              </a:ext>
            </a:extLst>
          </p:cNvPr>
          <p:cNvSpPr/>
          <p:nvPr/>
        </p:nvSpPr>
        <p:spPr>
          <a:xfrm>
            <a:off x="8046875" y="41787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9" name="Google Shape;102;p23">
            <a:extLst>
              <a:ext uri="{FF2B5EF4-FFF2-40B4-BE49-F238E27FC236}">
                <a16:creationId xmlns:a16="http://schemas.microsoft.com/office/drawing/2014/main" id="{6026A1E3-13C7-41F1-9775-88DBA21AE646}"/>
              </a:ext>
            </a:extLst>
          </p:cNvPr>
          <p:cNvSpPr/>
          <p:nvPr/>
        </p:nvSpPr>
        <p:spPr>
          <a:xfrm>
            <a:off x="8046875" y="48195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2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10" name="Google Shape;103;p23">
            <a:extLst>
              <a:ext uri="{FF2B5EF4-FFF2-40B4-BE49-F238E27FC236}">
                <a16:creationId xmlns:a16="http://schemas.microsoft.com/office/drawing/2014/main" id="{7D6F4730-AFBE-4FD6-96CD-5642C6C56C14}"/>
              </a:ext>
            </a:extLst>
          </p:cNvPr>
          <p:cNvSpPr/>
          <p:nvPr/>
        </p:nvSpPr>
        <p:spPr>
          <a:xfrm>
            <a:off x="8046875" y="5460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1" name="Google Shape;104;p23">
            <a:extLst>
              <a:ext uri="{FF2B5EF4-FFF2-40B4-BE49-F238E27FC236}">
                <a16:creationId xmlns:a16="http://schemas.microsoft.com/office/drawing/2014/main" id="{1910B7C1-A7C6-4BEC-98D9-374F35A00E0B}"/>
              </a:ext>
            </a:extLst>
          </p:cNvPr>
          <p:cNvSpPr/>
          <p:nvPr/>
        </p:nvSpPr>
        <p:spPr>
          <a:xfrm>
            <a:off x="8046875" y="6101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02B5B"/>
                </a:solidFill>
              </a:rPr>
              <a:t>Page 1 </a:t>
            </a:r>
            <a:endParaRPr b="1" dirty="0">
              <a:solidFill>
                <a:srgbClr val="002B5B"/>
              </a:solidFill>
            </a:endParaRPr>
          </a:p>
        </p:txBody>
      </p:sp>
      <p:sp>
        <p:nvSpPr>
          <p:cNvPr id="12" name="Google Shape;105;p23">
            <a:extLst>
              <a:ext uri="{FF2B5EF4-FFF2-40B4-BE49-F238E27FC236}">
                <a16:creationId xmlns:a16="http://schemas.microsoft.com/office/drawing/2014/main" id="{99F1C625-5BC9-498B-9CB3-60F3824BB251}"/>
              </a:ext>
            </a:extLst>
          </p:cNvPr>
          <p:cNvSpPr txBox="1"/>
          <p:nvPr/>
        </p:nvSpPr>
        <p:spPr>
          <a:xfrm>
            <a:off x="7244180" y="1615462"/>
            <a:ext cx="802695" cy="7077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0</a:t>
            </a:r>
            <a:br>
              <a:rPr lang="en" b="1" dirty="0">
                <a:latin typeface="Consolas"/>
                <a:ea typeface="Consolas"/>
                <a:cs typeface="Consolas"/>
                <a:sym typeface="Consolas"/>
              </a:rPr>
            </a:b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32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48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80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96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112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128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" name="Google Shape;106;p23">
            <a:extLst>
              <a:ext uri="{FF2B5EF4-FFF2-40B4-BE49-F238E27FC236}">
                <a16:creationId xmlns:a16="http://schemas.microsoft.com/office/drawing/2014/main" id="{204902A9-DCA5-4A9E-9990-6907B980EC21}"/>
              </a:ext>
            </a:extLst>
          </p:cNvPr>
          <p:cNvSpPr txBox="1"/>
          <p:nvPr/>
        </p:nvSpPr>
        <p:spPr>
          <a:xfrm>
            <a:off x="9723875" y="1615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0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4" name="Google Shape;107;p23">
            <a:extLst>
              <a:ext uri="{FF2B5EF4-FFF2-40B4-BE49-F238E27FC236}">
                <a16:creationId xmlns:a16="http://schemas.microsoft.com/office/drawing/2014/main" id="{02711E7C-BDD4-4EC7-A2A3-80BFEE254005}"/>
              </a:ext>
            </a:extLst>
          </p:cNvPr>
          <p:cNvSpPr txBox="1"/>
          <p:nvPr/>
        </p:nvSpPr>
        <p:spPr>
          <a:xfrm>
            <a:off x="9723875" y="2256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1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5" name="Google Shape;108;p23">
            <a:extLst>
              <a:ext uri="{FF2B5EF4-FFF2-40B4-BE49-F238E27FC236}">
                <a16:creationId xmlns:a16="http://schemas.microsoft.com/office/drawing/2014/main" id="{04B61EC4-B199-4C3C-BDDE-53B14510AFF4}"/>
              </a:ext>
            </a:extLst>
          </p:cNvPr>
          <p:cNvSpPr txBox="1"/>
          <p:nvPr/>
        </p:nvSpPr>
        <p:spPr>
          <a:xfrm>
            <a:off x="9723875" y="2897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2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6" name="Google Shape;109;p23">
            <a:extLst>
              <a:ext uri="{FF2B5EF4-FFF2-40B4-BE49-F238E27FC236}">
                <a16:creationId xmlns:a16="http://schemas.microsoft.com/office/drawing/2014/main" id="{B378A96A-8B78-4B6D-AC12-78F6AD7B2F26}"/>
              </a:ext>
            </a:extLst>
          </p:cNvPr>
          <p:cNvSpPr txBox="1"/>
          <p:nvPr/>
        </p:nvSpPr>
        <p:spPr>
          <a:xfrm>
            <a:off x="9723875" y="35379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3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7" name="Google Shape;110;p23">
            <a:extLst>
              <a:ext uri="{FF2B5EF4-FFF2-40B4-BE49-F238E27FC236}">
                <a16:creationId xmlns:a16="http://schemas.microsoft.com/office/drawing/2014/main" id="{A0DB0F15-38A9-4003-A40C-58F8312310A6}"/>
              </a:ext>
            </a:extLst>
          </p:cNvPr>
          <p:cNvSpPr txBox="1"/>
          <p:nvPr/>
        </p:nvSpPr>
        <p:spPr>
          <a:xfrm>
            <a:off x="9723875" y="41787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4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8" name="Google Shape;111;p23">
            <a:extLst>
              <a:ext uri="{FF2B5EF4-FFF2-40B4-BE49-F238E27FC236}">
                <a16:creationId xmlns:a16="http://schemas.microsoft.com/office/drawing/2014/main" id="{28EEA524-A890-4AEA-BB94-AAAC5E10CCF6}"/>
              </a:ext>
            </a:extLst>
          </p:cNvPr>
          <p:cNvSpPr txBox="1"/>
          <p:nvPr/>
        </p:nvSpPr>
        <p:spPr>
          <a:xfrm>
            <a:off x="9723875" y="4819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5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9" name="Google Shape;112;p23">
            <a:extLst>
              <a:ext uri="{FF2B5EF4-FFF2-40B4-BE49-F238E27FC236}">
                <a16:creationId xmlns:a16="http://schemas.microsoft.com/office/drawing/2014/main" id="{F7261AA6-22F0-4B8F-A354-3A1D7B8FCEDE}"/>
              </a:ext>
            </a:extLst>
          </p:cNvPr>
          <p:cNvSpPr txBox="1"/>
          <p:nvPr/>
        </p:nvSpPr>
        <p:spPr>
          <a:xfrm>
            <a:off x="9723875" y="5460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6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20" name="Google Shape;113;p23">
            <a:extLst>
              <a:ext uri="{FF2B5EF4-FFF2-40B4-BE49-F238E27FC236}">
                <a16:creationId xmlns:a16="http://schemas.microsoft.com/office/drawing/2014/main" id="{F8F477F7-7A42-4919-9A80-75F09B57C170}"/>
              </a:ext>
            </a:extLst>
          </p:cNvPr>
          <p:cNvSpPr txBox="1"/>
          <p:nvPr/>
        </p:nvSpPr>
        <p:spPr>
          <a:xfrm>
            <a:off x="9723875" y="6101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7</a:t>
            </a:r>
            <a:endParaRPr b="1" dirty="0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2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Memory Usage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Suppose we had a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32-bit</a:t>
            </a:r>
            <a:r>
              <a:rPr lang="en" dirty="0">
                <a:solidFill>
                  <a:srgbClr val="000000"/>
                </a:solidFill>
              </a:rPr>
              <a:t> machine with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4KB</a:t>
            </a:r>
            <a:r>
              <a:rPr lang="en" dirty="0">
                <a:solidFill>
                  <a:srgbClr val="000000"/>
                </a:solidFill>
              </a:rPr>
              <a:t>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r>
              <a:rPr lang="en" sz="2400" dirty="0">
                <a:solidFill>
                  <a:srgbClr val="000000"/>
                </a:solidFill>
              </a:rPr>
              <a:t> can a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have?</a:t>
            </a:r>
            <a:br>
              <a:rPr lang="en" sz="2400" dirty="0">
                <a:solidFill>
                  <a:srgbClr val="000000"/>
                </a:solidFill>
              </a:rPr>
            </a:br>
            <a:br>
              <a:rPr lang="en" sz="1000" dirty="0">
                <a:solidFill>
                  <a:srgbClr val="000000"/>
                </a:solidFill>
              </a:rPr>
            </a:b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32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/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(2 + 10)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 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~ A million</a:t>
            </a:r>
            <a:br>
              <a:rPr lang="en" sz="24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999623"/>
                </a:solidFill>
              </a:rPr>
              <a:t>VPN</a:t>
            </a:r>
            <a:r>
              <a:rPr lang="en" sz="2400" dirty="0">
                <a:solidFill>
                  <a:srgbClr val="000000"/>
                </a:solidFill>
              </a:rPr>
              <a:t>?</a:t>
            </a:r>
            <a:r>
              <a:rPr lang="en" sz="2400" i="1" dirty="0">
                <a:solidFill>
                  <a:srgbClr val="002B5B"/>
                </a:solidFill>
              </a:rPr>
              <a:t> </a:t>
            </a:r>
            <a:r>
              <a:rPr lang="en" sz="2400" b="1" i="1" dirty="0">
                <a:solidFill>
                  <a:srgbClr val="002B5B"/>
                </a:solidFill>
              </a:rPr>
              <a:t>20 bits</a:t>
            </a:r>
            <a:br>
              <a:rPr lang="en" sz="2400" i="1" dirty="0">
                <a:solidFill>
                  <a:srgbClr val="002B5B"/>
                </a:solidFill>
              </a:rPr>
            </a:br>
            <a:endParaRPr sz="2400" i="1" dirty="0">
              <a:solidFill>
                <a:srgbClr val="002B5B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r>
              <a:rPr lang="en" sz="2400" b="1" i="1" dirty="0">
                <a:solidFill>
                  <a:srgbClr val="002B5B"/>
                </a:solidFill>
              </a:rPr>
              <a:t>12 bits</a:t>
            </a:r>
            <a:br>
              <a:rPr lang="en" sz="2400" b="1" dirty="0">
                <a:solidFill>
                  <a:srgbClr val="000000"/>
                </a:solidFill>
              </a:rPr>
            </a:br>
            <a:endParaRPr sz="2400" b="1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large is the page table (assuming each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>
                <a:solidFill>
                  <a:srgbClr val="000000"/>
                </a:solidFill>
              </a:rPr>
              <a:t> is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>
                <a:solidFill>
                  <a:srgbClr val="000000"/>
                </a:solidFill>
              </a:rPr>
              <a:t> bytes)?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4 *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4MB</a:t>
            </a:r>
            <a:endParaRPr sz="2400" b="1" i="1" dirty="0">
              <a:solidFill>
                <a:srgbClr val="002B5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80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Page Table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19" name="Google Shape;119;p24"/>
          <p:cNvSpPr txBox="1">
            <a:spLocks noGrp="1"/>
          </p:cNvSpPr>
          <p:nvPr>
            <p:ph idx="1"/>
          </p:nvPr>
        </p:nvSpPr>
        <p:spPr>
          <a:xfrm>
            <a:off x="838200" y="1313895"/>
            <a:ext cx="10515600" cy="54075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Each </a:t>
            </a:r>
            <a:r>
              <a:rPr lang="en" b="1" dirty="0">
                <a:solidFill>
                  <a:srgbClr val="465510"/>
                </a:solidFill>
              </a:rPr>
              <a:t>process</a:t>
            </a:r>
            <a:r>
              <a:rPr lang="en" dirty="0">
                <a:solidFill>
                  <a:srgbClr val="000000"/>
                </a:solidFill>
              </a:rPr>
              <a:t> has a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>
                <a:solidFill>
                  <a:srgbClr val="000000"/>
                </a:solidFill>
              </a:rPr>
              <a:t> that stores the </a:t>
            </a:r>
            <a:r>
              <a:rPr lang="en" b="1" dirty="0">
                <a:solidFill>
                  <a:srgbClr val="999623"/>
                </a:solidFill>
              </a:rPr>
              <a:t>address translations</a:t>
            </a:r>
            <a:r>
              <a:rPr lang="en" dirty="0">
                <a:solidFill>
                  <a:srgbClr val="000000"/>
                </a:solidFill>
              </a:rPr>
              <a:t> for each </a:t>
            </a:r>
            <a:r>
              <a:rPr lang="en" b="1" dirty="0">
                <a:solidFill>
                  <a:srgbClr val="5AABBC"/>
                </a:solidFill>
              </a:rPr>
              <a:t>virtual page</a:t>
            </a:r>
            <a:r>
              <a:rPr lang="en" dirty="0">
                <a:solidFill>
                  <a:srgbClr val="000000"/>
                </a:solidFill>
              </a:rPr>
              <a:t> to the corresponding </a:t>
            </a:r>
            <a:r>
              <a:rPr lang="en" b="1" dirty="0">
                <a:solidFill>
                  <a:srgbClr val="4A3651"/>
                </a:solidFill>
              </a:rPr>
              <a:t>physical frame</a:t>
            </a:r>
            <a:r>
              <a:rPr lang="en" dirty="0">
                <a:solidFill>
                  <a:srgbClr val="000000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0000"/>
                </a:solidFill>
              </a:rPr>
              <a:t>The address of page table is stored in a special register.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solidFill>
                  <a:srgbClr val="000000"/>
                </a:solidFill>
              </a:rPr>
              <a:t>In addition to the translation, each </a:t>
            </a:r>
            <a:r>
              <a:rPr lang="en" sz="2400" b="1" dirty="0">
                <a:solidFill>
                  <a:srgbClr val="DCB439"/>
                </a:solidFill>
              </a:rPr>
              <a:t>page table entry (PTE)</a:t>
            </a:r>
            <a:r>
              <a:rPr lang="en" sz="2400" dirty="0">
                <a:solidFill>
                  <a:srgbClr val="000000"/>
                </a:solidFill>
              </a:rPr>
              <a:t> may contain the bits of information above.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graphicFrame>
        <p:nvGraphicFramePr>
          <p:cNvPr id="120" name="Google Shape;120;p24"/>
          <p:cNvGraphicFramePr/>
          <p:nvPr>
            <p:extLst>
              <p:ext uri="{D42A27DB-BD31-4B8C-83A1-F6EECF244321}">
                <p14:modId xmlns:p14="http://schemas.microsoft.com/office/powerpoint/2010/main" val="3637392611"/>
              </p:ext>
            </p:extLst>
          </p:nvPr>
        </p:nvGraphicFramePr>
        <p:xfrm>
          <a:off x="2476500" y="3082729"/>
          <a:ext cx="7239000" cy="2285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8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002B5B"/>
                          </a:solidFill>
                        </a:rPr>
                        <a:t>Bit</a:t>
                      </a:r>
                      <a:endParaRPr sz="1800" b="1" dirty="0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Information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Valid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translation valid?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Protection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Can we read, write, execute data in page?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Present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page in physical memory?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Reference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Has page been accessed?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793547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19554</TotalTime>
  <Words>735</Words>
  <Application>Microsoft Office PowerPoint</Application>
  <PresentationFormat>Widescreen</PresentationFormat>
  <Paragraphs>134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Wingdings</vt:lpstr>
      <vt:lpstr>Consolas</vt:lpstr>
      <vt:lpstr>Calibri Light</vt:lpstr>
      <vt:lpstr>rose_themed</vt:lpstr>
      <vt:lpstr>CSSE 332 Memory: Paging</vt:lpstr>
      <vt:lpstr>Questions</vt:lpstr>
      <vt:lpstr>Segmentation: Problems</vt:lpstr>
      <vt:lpstr>Paging: Overview</vt:lpstr>
      <vt:lpstr>Paging: Address translation </vt:lpstr>
      <vt:lpstr>Paging: Address translation (cont.) </vt:lpstr>
      <vt:lpstr>Paging: Address Translation</vt:lpstr>
      <vt:lpstr>Paging: Memory Usage</vt:lpstr>
      <vt:lpstr>Paging: Page Table</vt:lpstr>
      <vt:lpstr>Page Fault</vt:lpstr>
      <vt:lpstr>Handle Page Fault</vt:lpstr>
      <vt:lpstr>Paging: Problems</vt:lpstr>
      <vt:lpstr>Paging: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186</cp:revision>
  <cp:lastPrinted>2018-08-28T17:03:11Z</cp:lastPrinted>
  <dcterms:created xsi:type="dcterms:W3CDTF">2018-07-09T21:38:51Z</dcterms:created>
  <dcterms:modified xsi:type="dcterms:W3CDTF">2020-04-28T18:43:38Z</dcterms:modified>
</cp:coreProperties>
</file>

<file path=docProps/thumbnail.jpeg>
</file>